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02" r:id="rId2"/>
    <p:sldId id="3190" r:id="rId3"/>
    <p:sldId id="3195" r:id="rId4"/>
    <p:sldId id="3189" r:id="rId5"/>
    <p:sldId id="3203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53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18" Type="http://schemas.microsoft.com/office/2007/relationships/hdphoto" Target="../media/hdphoto7.wdp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microsoft.com/office/2007/relationships/hdphoto" Target="../media/hdphoto3.wdp"/><Relationship Id="rId12" Type="http://schemas.openxmlformats.org/officeDocument/2006/relationships/image" Target="../media/image7.jpeg"/><Relationship Id="rId17" Type="http://schemas.openxmlformats.org/officeDocument/2006/relationships/image" Target="../media/image10.pn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microsoft.com/office/2007/relationships/hdphoto" Target="../media/hdphoto8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6.jpeg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23" Type="http://schemas.openxmlformats.org/officeDocument/2006/relationships/image" Target="../media/image13.png"/><Relationship Id="rId10" Type="http://schemas.openxmlformats.org/officeDocument/2006/relationships/image" Target="../media/image5.jpeg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5.wdp"/><Relationship Id="rId22" Type="http://schemas.microsoft.com/office/2007/relationships/hdphoto" Target="../media/hdphoto9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3AB32E-9699-9260-5554-73B3A19EF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5FE03D5-3430-37CE-F1F7-7378BE932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495D18-E2BA-336D-B756-AF2004AEC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8D8551-8492-64A7-E41A-DAF780E0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04D77A-E480-49F4-AF58-C1276977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534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0D793-0125-C065-A01D-38AA4B01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349781-514A-5DE1-87D9-ACF827379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EADEC3-603E-C245-2F0B-E329EFDF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BE309F-3B7E-9213-3677-4B7105A26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DB99B9-B051-4532-882B-756180A47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85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5E070A-24FE-3517-C24B-CE5FA75EA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E05E849-D7BC-D508-42FA-6E5B278C9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D396D5-12DE-4888-8AED-318DA98D1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FD289B-AEFD-ED37-172E-097E6503C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A60C36-A0E7-EDFE-A7A4-E94841DAF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77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C83BD8-E276-4D40-A00D-DE715B21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E16163-8637-448A-A29B-EF43CE9379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5" t="34411" r="4545" b="16541"/>
          <a:stretch/>
        </p:blipFill>
        <p:spPr>
          <a:xfrm>
            <a:off x="0" y="-19050"/>
            <a:ext cx="12192000" cy="36385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8250969-2D6B-44CE-9782-B836629BC562}"/>
              </a:ext>
            </a:extLst>
          </p:cNvPr>
          <p:cNvSpPr/>
          <p:nvPr userDrawn="1"/>
        </p:nvSpPr>
        <p:spPr>
          <a:xfrm>
            <a:off x="0" y="3612450"/>
            <a:ext cx="2880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204963-84F2-4674-BDDC-439F705DB0A3}"/>
              </a:ext>
            </a:extLst>
          </p:cNvPr>
          <p:cNvSpPr/>
          <p:nvPr userDrawn="1"/>
        </p:nvSpPr>
        <p:spPr>
          <a:xfrm>
            <a:off x="3600000" y="3612450"/>
            <a:ext cx="8604000" cy="180000"/>
          </a:xfrm>
          <a:prstGeom prst="rect">
            <a:avLst/>
          </a:prstGeom>
          <a:solidFill>
            <a:srgbClr val="0040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F5577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8A168D3-7ADD-4EDA-9CF0-6796FA4B0B12}"/>
              </a:ext>
            </a:extLst>
          </p:cNvPr>
          <p:cNvGrpSpPr/>
          <p:nvPr userDrawn="1"/>
        </p:nvGrpSpPr>
        <p:grpSpPr>
          <a:xfrm>
            <a:off x="-104775" y="6230343"/>
            <a:ext cx="12782550" cy="633773"/>
            <a:chOff x="-119062" y="6214624"/>
            <a:chExt cx="12801601" cy="666206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CEA40F0-0C72-4326-893B-4015C2B64006}"/>
                </a:ext>
              </a:extLst>
            </p:cNvPr>
            <p:cNvGrpSpPr/>
            <p:nvPr userDrawn="1"/>
          </p:nvGrpSpPr>
          <p:grpSpPr>
            <a:xfrm>
              <a:off x="121604" y="6214624"/>
              <a:ext cx="11975604" cy="540000"/>
              <a:chOff x="121604" y="6214624"/>
              <a:chExt cx="11975604" cy="540000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604E850-F05C-4109-A724-4839EB92E8F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84" b="89976" l="486" r="99943">
                            <a14:foregroundMark x1="47341" y1="41108" x2="30417" y2="41350"/>
                            <a14:foregroundMark x1="30417" y1="41350" x2="13522" y2="65683"/>
                            <a14:foregroundMark x1="51687" y1="43816" x2="69068" y2="40825"/>
                            <a14:foregroundMark x1="69068" y1="40825" x2="87907" y2="64996"/>
                            <a14:foregroundMark x1="74385" y1="47898" x2="82590" y2="60914"/>
                            <a14:foregroundMark x1="75357" y1="47251" x2="81618" y2="57478"/>
                            <a14:foregroundMark x1="34305" y1="41754" x2="16895" y2="65683"/>
                            <a14:foregroundMark x1="1458" y1="67745" x2="36221" y2="65683"/>
                            <a14:foregroundMark x1="36221" y1="65683" x2="87993" y2="69078"/>
                            <a14:foregroundMark x1="87993" y1="69078" x2="99971" y2="68391"/>
                            <a14:foregroundMark x1="486" y1="68391" x2="19211" y2="67745"/>
                            <a14:foregroundMark x1="19211" y1="67745" x2="54088" y2="69078"/>
                            <a14:foregroundMark x1="54088" y1="69078" x2="69068" y2="677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/>
            </p:blipFill>
            <p:spPr>
              <a:xfrm>
                <a:off x="6301009" y="6248472"/>
                <a:ext cx="764568" cy="414282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D19D10F7-5991-4D6E-B3F8-1800DC6D0C21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372"/>
              <a:stretch/>
            </p:blipFill>
            <p:spPr>
              <a:xfrm>
                <a:off x="4660521" y="6248960"/>
                <a:ext cx="763481" cy="413794"/>
              </a:xfrm>
              <a:prstGeom prst="rect">
                <a:avLst/>
              </a:prstGeom>
            </p:spPr>
          </p:pic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B02F4503-4380-4E00-947B-16FA62BC008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35030" y1="54468" x2="37203" y2="57582"/>
                            <a14:foregroundMark x1="42036" y1="55115" x2="31513" y2="68095"/>
                            <a14:foregroundMark x1="21904" y1="71816" x2="32828" y2="72422"/>
                            <a14:foregroundMark x1="44209" y1="72422" x2="52717" y2="73262"/>
                            <a14:foregroundMark x1="67136" y1="73374" x2="77495" y2="73069"/>
                            <a14:foregroundMark x1="60852" y1="57582" x2="57363" y2="55722"/>
                            <a14:foregroundMark x1="57792" y1="58795" x2="70918" y2="71816"/>
                            <a14:foregroundMark x1="70918" y1="71816" x2="60423" y2="55115"/>
                            <a14:foregroundMark x1="60423" y1="55115" x2="58221" y2="59442"/>
                            <a14:backgroundMark x1="52531" y1="74282" x2="62625" y2="74282"/>
                            <a14:backgroundMark x1="52531" y1="73676" x2="67000" y2="7367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74558" y="6214624"/>
                <a:ext cx="763839" cy="540000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44E1E1D-FC2B-4A8B-A946-174EEAEAE77D}"/>
                  </a:ext>
                </a:extLst>
              </p:cNvPr>
              <p:cNvSpPr/>
              <p:nvPr userDrawn="1"/>
            </p:nvSpPr>
            <p:spPr>
              <a:xfrm>
                <a:off x="121604" y="6366822"/>
                <a:ext cx="93864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6D0DA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1896</a:t>
                </a:r>
                <a:endParaRPr lang="zh-CN" altLang="en-US" sz="1800" b="0" cap="none" spc="0" dirty="0">
                  <a:ln w="0"/>
                  <a:solidFill>
                    <a:srgbClr val="C6D0DA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C212769-84D1-4B12-A927-32883B34594F}"/>
                  </a:ext>
                </a:extLst>
              </p:cNvPr>
              <p:cNvSpPr/>
              <p:nvPr userDrawn="1"/>
            </p:nvSpPr>
            <p:spPr>
              <a:xfrm>
                <a:off x="11195741" y="6366822"/>
                <a:ext cx="901467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1800" b="0" cap="none" spc="0" dirty="0">
                    <a:ln w="0"/>
                    <a:solidFill>
                      <a:srgbClr val="C9D3DD"/>
                    </a:solidFill>
                    <a:effectLst>
                      <a:reflection blurRad="6350" stA="53000" endA="300" endPos="35500" dir="5400000" sy="-90000" algn="bl" rotWithShape="0"/>
                    </a:effectLst>
                    <a:latin typeface="Arial Rounded MT Bold" panose="020F0704030504030204" pitchFamily="34" charset="0"/>
                  </a:rPr>
                  <a:t>SJTU</a:t>
                </a:r>
                <a:endParaRPr lang="zh-CN" altLang="en-US" sz="1800" b="0" cap="none" spc="0" dirty="0">
                  <a:ln w="0"/>
                  <a:solidFill>
                    <a:srgbClr val="C9D3DD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Arial Rounded MT Bold" panose="020F0704030504030204" pitchFamily="34" charset="0"/>
                </a:endParaRPr>
              </a:p>
            </p:txBody>
          </p:sp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60854B86-6F10-4180-A679-E147D795ACF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61759" y="6214624"/>
                <a:ext cx="763839" cy="540000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2A8D605C-8A11-4874-AD0D-C364209E3BC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8538" y="6214624"/>
                <a:ext cx="381842" cy="540000"/>
              </a:xfrm>
              <a:prstGeom prst="rect">
                <a:avLst/>
              </a:prstGeom>
            </p:spPr>
          </p:pic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43C8263C-AE44-402F-A314-4E3160D98EA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7951" y="6214624"/>
                <a:ext cx="763667" cy="540000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2ADB8E38-DE0A-4506-BE6F-8441FAF09F15}"/>
                </a:ext>
              </a:extLst>
            </p:cNvPr>
            <p:cNvGrpSpPr/>
            <p:nvPr userDrawn="1"/>
          </p:nvGrpSpPr>
          <p:grpSpPr>
            <a:xfrm>
              <a:off x="-119062" y="6628418"/>
              <a:ext cx="12801601" cy="252412"/>
              <a:chOff x="-334836" y="4320033"/>
              <a:chExt cx="13395617" cy="451143"/>
            </a:xfrm>
            <a:effectLst>
              <a:reflection blurRad="6350" stA="50000" endA="300" endPos="55500" dist="50800" dir="5400000" sy="-100000" algn="bl" rotWithShape="0"/>
            </a:effectLst>
            <a:scene3d>
              <a:camera prst="perspectiveRelaxedModerately"/>
              <a:lightRig rig="contrasting" dir="t"/>
            </a:scene3d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4CD4A2B2-CB5F-4B21-B08D-E94C1202F68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713618" y="4320033"/>
                <a:ext cx="2347163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69DE37F8-88EF-4BAA-B0B1-602902DEDC0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21914" r="6898"/>
              <a:stretch/>
            </p:blipFill>
            <p:spPr>
              <a:xfrm>
                <a:off x="1728372" y="4320033"/>
                <a:ext cx="1670886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A8ED5FC0-8676-4FBD-8979-EF1783F10610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7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-4857" r="4857"/>
              <a:stretch/>
            </p:blipFill>
            <p:spPr>
              <a:xfrm>
                <a:off x="-334836" y="4320033"/>
                <a:ext cx="2353260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0C6B451F-CF09-4575-B895-43B04433EE4B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9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rcRect l="9368" r="-9368"/>
              <a:stretch/>
            </p:blipFill>
            <p:spPr>
              <a:xfrm>
                <a:off x="3399258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818B9103-6252-472C-86E0-59D6FFC4732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04844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97D93957-447B-4CAC-9D8D-BE52F45BF6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40536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860681C4-7D8C-456C-8D97-EEEB2173DE1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905886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D78A188A-5E96-4B87-8D9C-6BAB3A045AF3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artisticPhotocopy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389245" y="4320033"/>
                <a:ext cx="1670449" cy="451143"/>
              </a:xfrm>
              <a:prstGeom prst="rect">
                <a:avLst/>
              </a:prstGeom>
              <a:sp3d>
                <a:bevelT w="165100" prst="coolSlant"/>
              </a:sp3d>
            </p:spPr>
          </p:pic>
        </p:grpSp>
      </p:grpSp>
      <p:pic>
        <p:nvPicPr>
          <p:cNvPr id="32" name="图片 31" descr="图片包含 户外, 标牌, 黑色&#10;&#10;自动生成的说明">
            <a:extLst>
              <a:ext uri="{FF2B5EF4-FFF2-40B4-BE49-F238E27FC236}">
                <a16:creationId xmlns:a16="http://schemas.microsoft.com/office/drawing/2014/main" id="{B8E2A387-BC25-42E5-8439-B7508DC56A08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00" y="972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00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7D72E6A-6AB6-4B32-9DF8-C5C8BBDEFA41}"/>
              </a:ext>
            </a:extLst>
          </p:cNvPr>
          <p:cNvGrpSpPr/>
          <p:nvPr userDrawn="1"/>
        </p:nvGrpSpPr>
        <p:grpSpPr>
          <a:xfrm>
            <a:off x="1014413" y="1390384"/>
            <a:ext cx="5194594" cy="4077232"/>
            <a:chOff x="5253925" y="856186"/>
            <a:chExt cx="6555782" cy="514562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519395-A4CF-4088-9B81-BB0C6C6B6C51}"/>
                </a:ext>
              </a:extLst>
            </p:cNvPr>
            <p:cNvGrpSpPr/>
            <p:nvPr/>
          </p:nvGrpSpPr>
          <p:grpSpPr>
            <a:xfrm>
              <a:off x="5455964" y="978526"/>
              <a:ext cx="6123124" cy="4900949"/>
              <a:chOff x="9144264" y="1395808"/>
              <a:chExt cx="5080440" cy="4066384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D9AE3E12-CAE7-4B63-8BD9-12CB2C821333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0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7ACE286-1A48-4E4C-AD28-142EE738A2FE}"/>
                    </a:ext>
                  </a:extLst>
                </p:cNvPr>
                <p:cNvSpPr/>
                <p:nvPr/>
              </p:nvSpPr>
              <p:spPr>
                <a:xfrm>
                  <a:off x="0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Picture 53_1">
                  <a:extLst>
                    <a:ext uri="{FF2B5EF4-FFF2-40B4-BE49-F238E27FC236}">
                      <a16:creationId xmlns:a16="http://schemas.microsoft.com/office/drawing/2014/main" id="{5E4F8AF9-D6ED-498B-8565-5AFCB1F16E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r="66667"/>
                <a:stretch>
                  <a:fillRect/>
                </a:stretch>
              </p:blipFill>
              <p:spPr>
                <a:xfrm>
                  <a:off x="0" y="850304"/>
                  <a:ext cx="2032176" cy="4066384"/>
                </a:xfrm>
                <a:prstGeom prst="rect">
                  <a:avLst/>
                </a:prstGeom>
                <a:sp3d z="-879958"/>
              </p:spPr>
            </p:pic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516E5F11-0EE3-4123-BEE5-D1F5FB3AD79A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1168229" y="850304"/>
                <a:chExt cx="5080440" cy="4066384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9693751A-DAD1-4FEF-8B5A-6DAC6D47377B}"/>
                    </a:ext>
                  </a:extLst>
                </p:cNvPr>
                <p:cNvSpPr/>
                <p:nvPr/>
              </p:nvSpPr>
              <p:spPr>
                <a:xfrm>
                  <a:off x="1168229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3" name="Picture 54_2">
                  <a:extLst>
                    <a:ext uri="{FF2B5EF4-FFF2-40B4-BE49-F238E27FC236}">
                      <a16:creationId xmlns:a16="http://schemas.microsoft.com/office/drawing/2014/main" id="{7F1B3EB4-5BAB-40F3-B222-99D91F831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3333" r="33333"/>
                <a:stretch>
                  <a:fillRect/>
                </a:stretch>
              </p:blipFill>
              <p:spPr>
                <a:xfrm>
                  <a:off x="2692356" y="850304"/>
                  <a:ext cx="2032186" cy="4066384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5B7AABB5-24A3-4570-9CA9-1977F2BDFAF1}"/>
                  </a:ext>
                </a:extLst>
              </p:cNvPr>
              <p:cNvGrpSpPr/>
              <p:nvPr/>
            </p:nvGrpSpPr>
            <p:grpSpPr>
              <a:xfrm>
                <a:off x="9144264" y="1395808"/>
                <a:ext cx="5080440" cy="4066384"/>
                <a:chOff x="4368624" y="850304"/>
                <a:chExt cx="5080440" cy="4066384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51738A7A-971E-4106-B557-37FBC391E875}"/>
                    </a:ext>
                  </a:extLst>
                </p:cNvPr>
                <p:cNvSpPr/>
                <p:nvPr/>
              </p:nvSpPr>
              <p:spPr>
                <a:xfrm>
                  <a:off x="4368624" y="850304"/>
                  <a:ext cx="5080440" cy="4066384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879958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Picture 55_3">
                  <a:extLst>
                    <a:ext uri="{FF2B5EF4-FFF2-40B4-BE49-F238E27FC236}">
                      <a16:creationId xmlns:a16="http://schemas.microsoft.com/office/drawing/2014/main" id="{9D6C89F8-995A-43A1-9DA9-243F462866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66667"/>
                <a:stretch>
                  <a:fillRect/>
                </a:stretch>
              </p:blipFill>
              <p:spPr>
                <a:xfrm>
                  <a:off x="7416888" y="850304"/>
                  <a:ext cx="2032176" cy="4066384"/>
                </a:xfrm>
                <a:prstGeom prst="rect">
                  <a:avLst/>
                </a:prstGeom>
                <a:sp3d z="879958"/>
              </p:spPr>
            </p:pic>
          </p:grp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76FAE95-CB28-4BE0-9740-60C629BBEF82}"/>
                </a:ext>
              </a:extLst>
            </p:cNvPr>
            <p:cNvGrpSpPr/>
            <p:nvPr/>
          </p:nvGrpSpPr>
          <p:grpSpPr>
            <a:xfrm>
              <a:off x="5253925" y="856186"/>
              <a:ext cx="6555782" cy="5145628"/>
              <a:chOff x="11322365" y="1920821"/>
              <a:chExt cx="4618120" cy="4480948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BF73A6D7-D426-44B5-BD7D-FB3F6E5B7F9C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0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22CC4F96-26C8-4485-AEF9-BD26914B5B5D}"/>
                    </a:ext>
                  </a:extLst>
                </p:cNvPr>
                <p:cNvSpPr/>
                <p:nvPr/>
              </p:nvSpPr>
              <p:spPr>
                <a:xfrm>
                  <a:off x="0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-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6" name="Picture 35_1">
                  <a:extLst>
                    <a:ext uri="{FF2B5EF4-FFF2-40B4-BE49-F238E27FC236}">
                      <a16:creationId xmlns:a16="http://schemas.microsoft.com/office/drawing/2014/main" id="{F9838FA3-C570-4275-8B0B-DE81CD0A3E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r="66667"/>
                <a:stretch>
                  <a:fillRect/>
                </a:stretch>
              </p:blipFill>
              <p:spPr>
                <a:xfrm>
                  <a:off x="0" y="670463"/>
                  <a:ext cx="1847249" cy="4480948"/>
                </a:xfrm>
                <a:prstGeom prst="rect">
                  <a:avLst/>
                </a:prstGeom>
                <a:sp3d z="-799882"/>
              </p:spPr>
            </p:pic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3A48E0F-58DF-4727-9BC7-7522B2076E63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1276957" y="670463"/>
                <a:chExt cx="4618120" cy="4480948"/>
              </a:xfrm>
              <a:scene3d>
                <a:camera prst="perspectiveFront" fov="2700000">
                  <a:rot lat="0" lon="1800000" rev="0"/>
                </a:camera>
                <a:lightRig rig="threePt" dir="t"/>
              </a:scene3d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353F63B1-505A-45F0-9F57-49E81D1D0304}"/>
                    </a:ext>
                  </a:extLst>
                </p:cNvPr>
                <p:cNvSpPr/>
                <p:nvPr/>
              </p:nvSpPr>
              <p:spPr>
                <a:xfrm>
                  <a:off x="1276957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4" name="Picture 36_2">
                  <a:extLst>
                    <a:ext uri="{FF2B5EF4-FFF2-40B4-BE49-F238E27FC236}">
                      <a16:creationId xmlns:a16="http://schemas.microsoft.com/office/drawing/2014/main" id="{6AE70169-1BF2-464C-9D54-1C29841AC0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3333" r="33333"/>
                <a:stretch>
                  <a:fillRect/>
                </a:stretch>
              </p:blipFill>
              <p:spPr>
                <a:xfrm>
                  <a:off x="2662388" y="670463"/>
                  <a:ext cx="1847259" cy="4480948"/>
                </a:xfrm>
                <a:prstGeom prst="rect">
                  <a:avLst/>
                </a:prstGeom>
                <a:sp3d/>
              </p:spPr>
            </p:pic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96A8C704-BD5D-47FA-9084-E4A5720D5C44}"/>
                  </a:ext>
                </a:extLst>
              </p:cNvPr>
              <p:cNvGrpSpPr/>
              <p:nvPr/>
            </p:nvGrpSpPr>
            <p:grpSpPr>
              <a:xfrm>
                <a:off x="11322365" y="1920821"/>
                <a:ext cx="4618120" cy="4480948"/>
                <a:chOff x="4401152" y="670463"/>
                <a:chExt cx="4618120" cy="4480948"/>
              </a:xfrm>
              <a:scene3d>
                <a:camera prst="perspectiveFront" fov="2700000">
                  <a:rot lat="0" lon="19800000" rev="0"/>
                </a:camera>
                <a:lightRig rig="threePt" dir="t"/>
              </a:scene3d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F12D1296-1C26-4863-9B91-81388799A80A}"/>
                    </a:ext>
                  </a:extLst>
                </p:cNvPr>
                <p:cNvSpPr/>
                <p:nvPr/>
              </p:nvSpPr>
              <p:spPr>
                <a:xfrm>
                  <a:off x="4401152" y="670463"/>
                  <a:ext cx="4618120" cy="4480948"/>
                </a:xfrm>
                <a:prstGeom prst="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</a:ln>
                <a:effectLst/>
                <a:sp3d z="799882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 algn="ctr">
                      <a:solidFill>
                        <a:schemeClr val="accent1">
                          <a:shade val="50000"/>
                        </a:schemeClr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2" name="Picture 37_3">
                  <a:extLst>
                    <a:ext uri="{FF2B5EF4-FFF2-40B4-BE49-F238E27FC236}">
                      <a16:creationId xmlns:a16="http://schemas.microsoft.com/office/drawing/2014/main" id="{84A8F402-6F55-4D77-B988-B3812F159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66667"/>
                <a:stretch>
                  <a:fillRect/>
                </a:stretch>
              </p:blipFill>
              <p:spPr>
                <a:xfrm>
                  <a:off x="7172023" y="670463"/>
                  <a:ext cx="1847249" cy="4480948"/>
                </a:xfrm>
                <a:prstGeom prst="rect">
                  <a:avLst/>
                </a:prstGeom>
                <a:sp3d z="799882"/>
              </p:spPr>
            </p:pic>
          </p:grpSp>
        </p:grp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A71990DC-D607-4F06-BD7F-936A6E3AD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rgbClr val="014098">
                <a:tint val="45000"/>
                <a:satMod val="400000"/>
              </a:srgbClr>
            </a:duotone>
          </a:blip>
          <a:srcRect r="1346"/>
          <a:stretch/>
        </p:blipFill>
        <p:spPr>
          <a:xfrm>
            <a:off x="12549" y="274183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6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84AAC0-2A34-D18E-6EB2-39C05620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ADCF57-1395-A2C9-D034-41B46A23F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9670DC-B73A-67D0-3732-761954C32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63FD3F-5D52-8FC3-D288-98AC6149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38345B-E18A-F910-D56A-9D96C317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074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87B0A-5B09-91E3-2C11-1CF79E67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79D70D-C4BD-419E-8069-E299DE8D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901C75-9C9D-D280-C97A-B9BAC35D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00EDAE-CABF-1D85-8979-3AE4B619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47463D-8D19-9548-2FEB-5069905DA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28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2D4FE7-FAF3-9AE4-EA85-41708BB1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345162-322A-9624-EAEE-5E0B7023C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E26D83-755F-EFBE-76A9-337E60DAA1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4CE06C-5B5C-68CE-7CA3-962EFBFF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BA0B68-BEC0-5D25-C005-4B297502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C78364-E555-2890-9BB1-9EC061855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61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40EADB-685C-5DF6-52F6-20F5C1442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D5E6AC-23F9-4222-BBAD-6987C6955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9E2026-F71E-BF7D-2F23-D142EE879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9CFF87-F362-87B5-3F0E-93F1F6F6E7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656B527-7BCE-C3A7-41A7-BC5DC75117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E773C0-FFEC-95E3-FEC9-4AC16475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2041CF3-28D4-9EDF-BB96-803E3CF9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391A56-9E84-4CDF-CE6F-BD50A58F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CCEE5-3092-F6A3-149A-586B6837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B2C657-1C75-E36C-E55D-82012604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190DA0-A508-291A-0D06-3CB81F5D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4CDBC8-E2B5-7F0C-B2E2-09D75022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135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47E803-A2F7-514F-4292-05DC37AF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916A58-BAE3-E204-62DD-9346C388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485C53-8B26-5FF4-B130-182E3E844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764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76A40-4CE1-C1DE-0D5D-E9056914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88BB1E-7E99-37BE-71E1-C4E0227FD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E741BA-F682-5947-837E-F5CEE86AA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09A0C-B9E2-CF81-DE6C-E0F398FCD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B4BD39-EC4C-1DCC-EAAD-7DBFA438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9CA316-A1AC-C7A1-B23F-266BF208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44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D0BE3-9D75-4809-7FD7-53D3722E9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B8DE2FD-DF64-C23B-D77A-3960905B3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82E6EE-55F5-659E-E249-B4F69E9F3C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ECCB87-7061-7A15-3969-496673C2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396603-51DF-C7D4-948B-4A3EBB85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0EA6C4-C36C-EA4D-C404-C9CB2A98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90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F0D3FB-4719-9B47-3038-A1B2A5795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40E6DF-F0BE-11AF-1A81-2D34279CD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AFE01F-5BBC-B60A-B952-2EAE88EE9A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CF3D-47DB-41E0-A36E-9B692A2D4869}" type="datetimeFigureOut">
              <a:rPr lang="zh-CN" altLang="en-US" smtClean="0"/>
              <a:t>2023/12/19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9D583C-2075-4F77-B6C0-9C65E2116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29A5D6-32C7-901F-0B48-2045D51DB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ED5BF-E09F-4B26-A94B-3A890EF52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57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99DEBBA-336E-45E0-9309-D8328FC1384A}"/>
              </a:ext>
            </a:extLst>
          </p:cNvPr>
          <p:cNvSpPr txBox="1">
            <a:spLocks/>
          </p:cNvSpPr>
          <p:nvPr/>
        </p:nvSpPr>
        <p:spPr>
          <a:xfrm>
            <a:off x="2918725" y="4052088"/>
            <a:ext cx="6354547" cy="841271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55A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4098"/>
                </a:solidFill>
              </a:rPr>
              <a:t>上海交通大学</a:t>
            </a:r>
            <a:endParaRPr lang="en-US" dirty="0">
              <a:solidFill>
                <a:srgbClr val="004098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78638F8-E919-4B76-B4AF-CCD6543EEF24}"/>
              </a:ext>
            </a:extLst>
          </p:cNvPr>
          <p:cNvGrpSpPr/>
          <p:nvPr/>
        </p:nvGrpSpPr>
        <p:grpSpPr>
          <a:xfrm>
            <a:off x="5199003" y="5604789"/>
            <a:ext cx="1793989" cy="953271"/>
            <a:chOff x="5562393" y="4062207"/>
            <a:chExt cx="1793989" cy="953271"/>
          </a:xfrm>
        </p:grpSpPr>
        <p:sp>
          <p:nvSpPr>
            <p:cNvPr id="5" name="voice-microphone-symbol_26706">
              <a:extLst>
                <a:ext uri="{FF2B5EF4-FFF2-40B4-BE49-F238E27FC236}">
                  <a16:creationId xmlns:a16="http://schemas.microsoft.com/office/drawing/2014/main" id="{97AD1376-F11D-429F-BEDD-592EDCA64B5C}"/>
                </a:ext>
              </a:extLst>
            </p:cNvPr>
            <p:cNvSpPr/>
            <p:nvPr userDrawn="1"/>
          </p:nvSpPr>
          <p:spPr>
            <a:xfrm>
              <a:off x="5562393" y="4374750"/>
              <a:ext cx="256005" cy="328184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2828" h="608768">
                  <a:moveTo>
                    <a:pt x="26237" y="155244"/>
                  </a:moveTo>
                  <a:lnTo>
                    <a:pt x="64831" y="155244"/>
                  </a:lnTo>
                  <a:lnTo>
                    <a:pt x="64831" y="309528"/>
                  </a:lnTo>
                  <a:cubicBezTo>
                    <a:pt x="64831" y="395814"/>
                    <a:pt x="135135" y="466021"/>
                    <a:pt x="221541" y="466021"/>
                  </a:cubicBezTo>
                  <a:cubicBezTo>
                    <a:pt x="308070" y="466021"/>
                    <a:pt x="378375" y="395814"/>
                    <a:pt x="378375" y="309528"/>
                  </a:cubicBezTo>
                  <a:lnTo>
                    <a:pt x="378375" y="155244"/>
                  </a:lnTo>
                  <a:lnTo>
                    <a:pt x="416846" y="155244"/>
                  </a:lnTo>
                  <a:cubicBezTo>
                    <a:pt x="416846" y="155244"/>
                    <a:pt x="444132" y="171446"/>
                    <a:pt x="442780" y="188261"/>
                  </a:cubicBezTo>
                  <a:cubicBezTo>
                    <a:pt x="442043" y="198939"/>
                    <a:pt x="428031" y="210968"/>
                    <a:pt x="416846" y="218946"/>
                  </a:cubicBezTo>
                  <a:lnTo>
                    <a:pt x="416846" y="309528"/>
                  </a:lnTo>
                  <a:cubicBezTo>
                    <a:pt x="416846" y="401215"/>
                    <a:pt x="353055" y="478295"/>
                    <a:pt x="267510" y="499039"/>
                  </a:cubicBezTo>
                  <a:lnTo>
                    <a:pt x="267510" y="567527"/>
                  </a:lnTo>
                  <a:lnTo>
                    <a:pt x="303277" y="567527"/>
                  </a:lnTo>
                  <a:lnTo>
                    <a:pt x="303277" y="608768"/>
                  </a:lnTo>
                  <a:lnTo>
                    <a:pt x="267510" y="608768"/>
                  </a:lnTo>
                  <a:lnTo>
                    <a:pt x="175327" y="608768"/>
                  </a:lnTo>
                  <a:lnTo>
                    <a:pt x="139560" y="608768"/>
                  </a:lnTo>
                  <a:lnTo>
                    <a:pt x="139560" y="567527"/>
                  </a:lnTo>
                  <a:lnTo>
                    <a:pt x="175327" y="567527"/>
                  </a:lnTo>
                  <a:lnTo>
                    <a:pt x="175327" y="498916"/>
                  </a:lnTo>
                  <a:cubicBezTo>
                    <a:pt x="89904" y="478173"/>
                    <a:pt x="26237" y="401092"/>
                    <a:pt x="26237" y="309528"/>
                  </a:cubicBezTo>
                  <a:lnTo>
                    <a:pt x="26237" y="219191"/>
                  </a:lnTo>
                  <a:cubicBezTo>
                    <a:pt x="15052" y="211091"/>
                    <a:pt x="794" y="198939"/>
                    <a:pt x="57" y="188261"/>
                  </a:cubicBezTo>
                  <a:cubicBezTo>
                    <a:pt x="-1418" y="170341"/>
                    <a:pt x="26237" y="155244"/>
                    <a:pt x="26237" y="155244"/>
                  </a:cubicBezTo>
                  <a:close/>
                  <a:moveTo>
                    <a:pt x="221393" y="0"/>
                  </a:moveTo>
                  <a:cubicBezTo>
                    <a:pt x="282227" y="0"/>
                    <a:pt x="331510" y="49215"/>
                    <a:pt x="331510" y="109967"/>
                  </a:cubicBezTo>
                  <a:lnTo>
                    <a:pt x="331510" y="298236"/>
                  </a:lnTo>
                  <a:cubicBezTo>
                    <a:pt x="331510" y="358865"/>
                    <a:pt x="282227" y="408080"/>
                    <a:pt x="221393" y="408080"/>
                  </a:cubicBezTo>
                  <a:cubicBezTo>
                    <a:pt x="160557" y="408080"/>
                    <a:pt x="111275" y="358865"/>
                    <a:pt x="111275" y="298236"/>
                  </a:cubicBezTo>
                  <a:lnTo>
                    <a:pt x="111275" y="109967"/>
                  </a:lnTo>
                  <a:cubicBezTo>
                    <a:pt x="111275" y="49215"/>
                    <a:pt x="160557" y="0"/>
                    <a:pt x="221393" y="0"/>
                  </a:cubicBezTo>
                  <a:close/>
                </a:path>
              </a:pathLst>
            </a:custGeom>
            <a:solidFill>
              <a:srgbClr val="33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+mn-ea"/>
              </a:endParaRPr>
            </a:p>
          </p:txBody>
        </p:sp>
        <p:sp>
          <p:nvSpPr>
            <p:cNvPr id="6" name="标题 1">
              <a:extLst>
                <a:ext uri="{FF2B5EF4-FFF2-40B4-BE49-F238E27FC236}">
                  <a16:creationId xmlns:a16="http://schemas.microsoft.com/office/drawing/2014/main" id="{CDAEC3D7-048E-4BDD-BB92-80D9FC9D9AB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818398" y="4062207"/>
              <a:ext cx="1537984" cy="953271"/>
            </a:xfrm>
            <a:prstGeom prst="rect">
              <a:avLst/>
            </a:prstGeom>
            <a:noFill/>
            <a:effectLst/>
          </p:spPr>
          <p:txBody>
            <a:bodyPr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kern="1200">
                  <a:solidFill>
                    <a:srgbClr val="2F5577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2400" dirty="0">
                  <a:solidFill>
                    <a:srgbClr val="3366AC"/>
                  </a:solidFill>
                  <a:latin typeface="+mn-ea"/>
                  <a:ea typeface="+mn-ea"/>
                </a:rPr>
                <a:t>李卓轩</a:t>
              </a: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76901F57-4F64-4C89-A7B3-EEA710B4123B}"/>
              </a:ext>
            </a:extLst>
          </p:cNvPr>
          <p:cNvSpPr txBox="1">
            <a:spLocks/>
          </p:cNvSpPr>
          <p:nvPr/>
        </p:nvSpPr>
        <p:spPr>
          <a:xfrm>
            <a:off x="3430031" y="5059919"/>
            <a:ext cx="5331939" cy="615178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2F557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rgbClr val="1A53A2"/>
                </a:solidFill>
                <a:latin typeface="+mn-ea"/>
                <a:ea typeface="+mn-ea"/>
              </a:rPr>
              <a:t>开源硬件创客实战</a:t>
            </a:r>
          </a:p>
        </p:txBody>
      </p:sp>
    </p:spTree>
    <p:extLst>
      <p:ext uri="{BB962C8B-B14F-4D97-AF65-F5344CB8AC3E}">
        <p14:creationId xmlns:p14="http://schemas.microsoft.com/office/powerpoint/2010/main" val="3523075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E599AC4-FA8A-40AB-AA10-84593D817DCA}"/>
              </a:ext>
            </a:extLst>
          </p:cNvPr>
          <p:cNvCxnSpPr>
            <a:cxnSpLocks/>
          </p:cNvCxnSpPr>
          <p:nvPr/>
        </p:nvCxnSpPr>
        <p:spPr>
          <a:xfrm>
            <a:off x="883403" y="3429000"/>
            <a:ext cx="5098943" cy="0"/>
          </a:xfrm>
          <a:prstGeom prst="line">
            <a:avLst/>
          </a:prstGeom>
          <a:noFill/>
          <a:ln w="38100" cap="flat" cmpd="sng" algn="ctr">
            <a:solidFill>
              <a:srgbClr val="004098"/>
            </a:solidFill>
            <a:prstDash val="sysDot"/>
          </a:ln>
          <a:effectLst/>
        </p:spPr>
      </p:cxnSp>
      <p:sp>
        <p:nvSpPr>
          <p:cNvPr id="48" name="TextBox 11">
            <a:extLst>
              <a:ext uri="{FF2B5EF4-FFF2-40B4-BE49-F238E27FC236}">
                <a16:creationId xmlns:a16="http://schemas.microsoft.com/office/drawing/2014/main" id="{050175F2-2E54-46F0-91D7-91200050B3C3}"/>
              </a:ext>
            </a:extLst>
          </p:cNvPr>
          <p:cNvSpPr txBox="1"/>
          <p:nvPr/>
        </p:nvSpPr>
        <p:spPr>
          <a:xfrm>
            <a:off x="1400844" y="2860885"/>
            <a:ext cx="151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337"/>
            <a:r>
              <a:rPr lang="en-US" altLang="zh-CN" sz="2400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2400" dirty="0">
              <a:solidFill>
                <a:srgbClr val="00409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BF8F548-CB9F-4656-B042-DA0E1FEBEA45}"/>
              </a:ext>
            </a:extLst>
          </p:cNvPr>
          <p:cNvSpPr/>
          <p:nvPr/>
        </p:nvSpPr>
        <p:spPr>
          <a:xfrm>
            <a:off x="3241401" y="2515775"/>
            <a:ext cx="2170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816337"/>
            <a:r>
              <a:rPr lang="zh-CN" altLang="en-US" sz="6000" b="1" dirty="0">
                <a:solidFill>
                  <a:srgbClr val="00409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3151E22-3648-4A59-B97E-7BE411B6A659}"/>
              </a:ext>
            </a:extLst>
          </p:cNvPr>
          <p:cNvGrpSpPr/>
          <p:nvPr/>
        </p:nvGrpSpPr>
        <p:grpSpPr>
          <a:xfrm>
            <a:off x="6375635" y="1592199"/>
            <a:ext cx="4632996" cy="3675354"/>
            <a:chOff x="6322753" y="1097841"/>
            <a:chExt cx="4632996" cy="3675354"/>
          </a:xfrm>
          <a:solidFill>
            <a:srgbClr val="1A53A2"/>
          </a:solidFill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15753268-454E-4283-BE99-A8186946515A}"/>
                </a:ext>
              </a:extLst>
            </p:cNvPr>
            <p:cNvGrpSpPr/>
            <p:nvPr/>
          </p:nvGrpSpPr>
          <p:grpSpPr>
            <a:xfrm>
              <a:off x="7607742" y="1107623"/>
              <a:ext cx="3348007" cy="3665572"/>
              <a:chOff x="8921683" y="1107623"/>
              <a:chExt cx="1533926" cy="3665572"/>
            </a:xfrm>
            <a:grpFill/>
          </p:grpSpPr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81FE10A-48FB-4037-AC25-5DE40E7C173C}"/>
                  </a:ext>
                </a:extLst>
              </p:cNvPr>
              <p:cNvSpPr txBox="1"/>
              <p:nvPr userDrawn="1"/>
            </p:nvSpPr>
            <p:spPr>
              <a:xfrm>
                <a:off x="8921683" y="2408825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项目介绍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F1842C4-9216-4A33-B4B6-C2D990D2679B}"/>
                  </a:ext>
                </a:extLst>
              </p:cNvPr>
              <p:cNvSpPr txBox="1"/>
              <p:nvPr userDrawn="1"/>
            </p:nvSpPr>
            <p:spPr>
              <a:xfrm>
                <a:off x="8921683" y="3652028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r>
                  <a:rPr lang="zh-CN" altLang="en-US" b="1" dirty="0">
                    <a:sym typeface="微软雅黑" panose="020B0503020204020204" pitchFamily="34" charset="-122"/>
                  </a:rPr>
                  <a:t>项目展望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4558DB-70EC-43D2-90F8-C87823674695}"/>
                  </a:ext>
                </a:extLst>
              </p:cNvPr>
              <p:cNvSpPr txBox="1"/>
              <p:nvPr userDrawn="1"/>
            </p:nvSpPr>
            <p:spPr>
              <a:xfrm>
                <a:off x="8921686" y="4323195"/>
                <a:ext cx="1533923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defRPr sz="2800" kern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</a:defRPr>
                </a:lvl1pPr>
              </a:lstStyle>
              <a:p>
                <a:endParaRPr lang="zh-CN" altLang="en-US" b="1" dirty="0">
                  <a:sym typeface="微软雅黑" panose="020B0503020204020204" pitchFamily="34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BF1435-E942-4F05-B03F-19D8D495FC66}"/>
                  </a:ext>
                </a:extLst>
              </p:cNvPr>
              <p:cNvSpPr txBox="1"/>
              <p:nvPr userDrawn="1"/>
            </p:nvSpPr>
            <p:spPr>
              <a:xfrm>
                <a:off x="8921684" y="1107623"/>
                <a:ext cx="1533922" cy="4500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algn="ctr"/>
                <a:r>
                  <a:rPr lang="zh-CN" altLang="en-US" sz="2800" b="1" kern="0" dirty="0">
                    <a:solidFill>
                      <a:srgbClr val="00409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pitchFamily="34" charset="-122"/>
                    <a:sym typeface="微软雅黑" panose="020B0503020204020204" pitchFamily="34" charset="-122"/>
                  </a:rPr>
                  <a:t>项目背景</a:t>
                </a:r>
              </a:p>
            </p:txBody>
          </p:sp>
        </p:grpSp>
        <p:sp>
          <p:nvSpPr>
            <p:cNvPr id="69" name="圆角矩形 83">
              <a:extLst>
                <a:ext uri="{FF2B5EF4-FFF2-40B4-BE49-F238E27FC236}">
                  <a16:creationId xmlns:a16="http://schemas.microsoft.com/office/drawing/2014/main" id="{238E2427-0895-48A6-8A7A-466938E1D5DF}"/>
                </a:ext>
              </a:extLst>
            </p:cNvPr>
            <p:cNvSpPr/>
            <p:nvPr/>
          </p:nvSpPr>
          <p:spPr>
            <a:xfrm>
              <a:off x="6322753" y="1097841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圆角矩形 83">
              <a:extLst>
                <a:ext uri="{FF2B5EF4-FFF2-40B4-BE49-F238E27FC236}">
                  <a16:creationId xmlns:a16="http://schemas.microsoft.com/office/drawing/2014/main" id="{01EA2BBF-F9B8-4363-99ED-620057DC9DDC}"/>
                </a:ext>
              </a:extLst>
            </p:cNvPr>
            <p:cNvSpPr/>
            <p:nvPr/>
          </p:nvSpPr>
          <p:spPr>
            <a:xfrm>
              <a:off x="6322753" y="2404253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2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圆角矩形 83">
              <a:extLst>
                <a:ext uri="{FF2B5EF4-FFF2-40B4-BE49-F238E27FC236}">
                  <a16:creationId xmlns:a16="http://schemas.microsoft.com/office/drawing/2014/main" id="{9A07D2EE-53FA-4D02-8899-10819B2665B0}"/>
                </a:ext>
              </a:extLst>
            </p:cNvPr>
            <p:cNvSpPr/>
            <p:nvPr/>
          </p:nvSpPr>
          <p:spPr>
            <a:xfrm>
              <a:off x="6322753" y="3701337"/>
              <a:ext cx="450000" cy="450453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1633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6" name="灯片编号占位符 1">
            <a:extLst>
              <a:ext uri="{FF2B5EF4-FFF2-40B4-BE49-F238E27FC236}">
                <a16:creationId xmlns:a16="http://schemas.microsoft.com/office/drawing/2014/main" id="{95D0D2A0-CEE6-4D0A-864F-442BA906FFA2}"/>
              </a:ext>
            </a:extLst>
          </p:cNvPr>
          <p:cNvSpPr txBox="1">
            <a:spLocks/>
          </p:cNvSpPr>
          <p:nvPr/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48644C6-89F0-466C-949F-E70AD72679A8}" type="slidenum">
              <a:rPr lang="zh-CN" altLang="en-US" smtClean="0">
                <a:solidFill>
                  <a:srgbClr val="004098"/>
                </a:solidFill>
              </a:rPr>
              <a:pPr algn="r"/>
              <a:t>2</a:t>
            </a:fld>
            <a:endParaRPr lang="zh-CN" altLang="en-US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42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F71919BD-D4D1-4473-9C52-DAB976DB53FE}"/>
              </a:ext>
            </a:extLst>
          </p:cNvPr>
          <p:cNvGrpSpPr/>
          <p:nvPr/>
        </p:nvGrpSpPr>
        <p:grpSpPr>
          <a:xfrm>
            <a:off x="1920593" y="1779352"/>
            <a:ext cx="8260682" cy="4198271"/>
            <a:chOff x="1289438" y="2139116"/>
            <a:chExt cx="6233209" cy="3167862"/>
          </a:xfrm>
          <a:solidFill>
            <a:srgbClr val="05449A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323CCA-17DF-4A21-96C1-EA994E886122}"/>
                </a:ext>
              </a:extLst>
            </p:cNvPr>
            <p:cNvGrpSpPr/>
            <p:nvPr/>
          </p:nvGrpSpPr>
          <p:grpSpPr>
            <a:xfrm>
              <a:off x="1289438" y="2139116"/>
              <a:ext cx="6233209" cy="3167862"/>
              <a:chOff x="1290299" y="2267260"/>
              <a:chExt cx="6233209" cy="3167862"/>
            </a:xfrm>
            <a:grpFill/>
          </p:grpSpPr>
          <p:sp>
            <p:nvSpPr>
              <p:cNvPr id="24" name="矩形: 剪去单角 444">
                <a:extLst>
                  <a:ext uri="{FF2B5EF4-FFF2-40B4-BE49-F238E27FC236}">
                    <a16:creationId xmlns:a16="http://schemas.microsoft.com/office/drawing/2014/main" id="{DDB2CB12-7430-4E8A-A3FA-F539E40104A6}"/>
                  </a:ext>
                </a:extLst>
              </p:cNvPr>
              <p:cNvSpPr/>
              <p:nvPr/>
            </p:nvSpPr>
            <p:spPr>
              <a:xfrm>
                <a:off x="4670214" y="2267260"/>
                <a:ext cx="2853292" cy="3161547"/>
              </a:xfrm>
              <a:prstGeom prst="snip1Rect">
                <a:avLst>
                  <a:gd name="adj" fmla="val 29383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b="1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233BE5E-E07C-4D16-85C4-3A4EA75F7787}"/>
                  </a:ext>
                </a:extLst>
              </p:cNvPr>
              <p:cNvSpPr/>
              <p:nvPr/>
            </p:nvSpPr>
            <p:spPr>
              <a:xfrm>
                <a:off x="5350361" y="5311958"/>
                <a:ext cx="2173143" cy="123164"/>
              </a:xfrm>
              <a:prstGeom prst="rect">
                <a:avLst/>
              </a:pr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6" name="任意多边形: 形状 445">
                <a:extLst>
                  <a:ext uri="{FF2B5EF4-FFF2-40B4-BE49-F238E27FC236}">
                    <a16:creationId xmlns:a16="http://schemas.microsoft.com/office/drawing/2014/main" id="{6FE8F85B-AD2A-4062-B400-DDB3E22A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3635" y="2267260"/>
                <a:ext cx="719873" cy="719873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36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矩形: 剪去单角 437">
                <a:extLst>
                  <a:ext uri="{FF2B5EF4-FFF2-40B4-BE49-F238E27FC236}">
                    <a16:creationId xmlns:a16="http://schemas.microsoft.com/office/drawing/2014/main" id="{814FE069-A41C-4A4A-BA85-1B0E77345D4F}"/>
                  </a:ext>
                </a:extLst>
              </p:cNvPr>
              <p:cNvSpPr/>
              <p:nvPr/>
            </p:nvSpPr>
            <p:spPr>
              <a:xfrm>
                <a:off x="1358313" y="2267260"/>
                <a:ext cx="2853292" cy="3161547"/>
              </a:xfrm>
              <a:prstGeom prst="snip1Rect">
                <a:avLst>
                  <a:gd name="adj" fmla="val 29383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82EDAF0-94BE-423E-B009-3B1D2B77E708}"/>
                  </a:ext>
                </a:extLst>
              </p:cNvPr>
              <p:cNvSpPr/>
              <p:nvPr/>
            </p:nvSpPr>
            <p:spPr>
              <a:xfrm>
                <a:off x="2038463" y="5311958"/>
                <a:ext cx="2173143" cy="116849"/>
              </a:xfrm>
              <a:prstGeom prst="rect">
                <a:avLst/>
              </a:pr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9" name="任意多边形: 形状 438">
                <a:extLst>
                  <a:ext uri="{FF2B5EF4-FFF2-40B4-BE49-F238E27FC236}">
                    <a16:creationId xmlns:a16="http://schemas.microsoft.com/office/drawing/2014/main" id="{561C159E-F5CD-478F-8ADD-F94E6C740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1734" y="2267260"/>
                <a:ext cx="719873" cy="719873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ko-KR" sz="3600" b="1">
                    <a:solidFill>
                      <a:schemeClr val="bg1"/>
                    </a:solidFill>
                  </a:rPr>
                  <a:t>1</a:t>
                </a:r>
                <a:endParaRPr lang="en-US" altLang="ko-KR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BA07BE7-F542-4490-9FEE-1A75CCD5A106}"/>
                  </a:ext>
                </a:extLst>
              </p:cNvPr>
              <p:cNvSpPr txBox="1"/>
              <p:nvPr/>
            </p:nvSpPr>
            <p:spPr>
              <a:xfrm>
                <a:off x="1290299" y="2592330"/>
                <a:ext cx="2496786" cy="1045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直接背景：</a:t>
                </a:r>
                <a:endPara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课程的大作业要求</a:t>
                </a:r>
                <a:endPara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应用学到的东西</a:t>
                </a: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F0A6DC7-84EF-4B78-AF61-E280D8F3D915}"/>
                </a:ext>
              </a:extLst>
            </p:cNvPr>
            <p:cNvSpPr/>
            <p:nvPr/>
          </p:nvSpPr>
          <p:spPr>
            <a:xfrm>
              <a:off x="4561885" y="2464186"/>
              <a:ext cx="2715519" cy="10450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主要背景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寝室生活的不便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个人的惰性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0DE6412-7105-4529-A8B5-0009CE517053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处添加文本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284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B32E1958-4C3E-44C4-B611-59EA94444582}"/>
              </a:ext>
            </a:extLst>
          </p:cNvPr>
          <p:cNvSpPr txBox="1"/>
          <p:nvPr/>
        </p:nvSpPr>
        <p:spPr>
          <a:xfrm>
            <a:off x="539230" y="3232609"/>
            <a:ext cx="286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941AC14-9227-415A-9E85-48EC60CE58CA}"/>
              </a:ext>
            </a:extLst>
          </p:cNvPr>
          <p:cNvSpPr txBox="1"/>
          <p:nvPr/>
        </p:nvSpPr>
        <p:spPr>
          <a:xfrm>
            <a:off x="3290394" y="3232609"/>
            <a:ext cx="286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5A15BEB-D6B9-4418-A84C-F8B087500BF0}"/>
              </a:ext>
            </a:extLst>
          </p:cNvPr>
          <p:cNvSpPr txBox="1"/>
          <p:nvPr/>
        </p:nvSpPr>
        <p:spPr>
          <a:xfrm>
            <a:off x="6041558" y="3232609"/>
            <a:ext cx="286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D44735-09F9-449E-83FC-CA791A3EAF17}"/>
              </a:ext>
            </a:extLst>
          </p:cNvPr>
          <p:cNvSpPr txBox="1"/>
          <p:nvPr/>
        </p:nvSpPr>
        <p:spPr>
          <a:xfrm>
            <a:off x="8792722" y="3232609"/>
            <a:ext cx="2860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2F557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3351C9-9914-4A16-A9AC-8C90902FB239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此处添加文本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DD6FF26-594C-41B8-8397-0C206EBB0C36}"/>
              </a:ext>
            </a:extLst>
          </p:cNvPr>
          <p:cNvGrpSpPr/>
          <p:nvPr/>
        </p:nvGrpSpPr>
        <p:grpSpPr>
          <a:xfrm>
            <a:off x="640686" y="1855294"/>
            <a:ext cx="2520000" cy="3960001"/>
            <a:chOff x="640686" y="1855294"/>
            <a:chExt cx="2520000" cy="396000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0A0FB7D-4032-480D-A6C5-8EE12365481D}"/>
                </a:ext>
              </a:extLst>
            </p:cNvPr>
            <p:cNvSpPr/>
            <p:nvPr/>
          </p:nvSpPr>
          <p:spPr>
            <a:xfrm>
              <a:off x="640686" y="1855295"/>
              <a:ext cx="252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Esp32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主控板</a:t>
              </a:r>
              <a:endPara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灯带</a:t>
              </a:r>
              <a:endPara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红外模块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DDEE751-BEBE-4BED-94FB-203B3724DB44}"/>
                </a:ext>
              </a:extLst>
            </p:cNvPr>
            <p:cNvSpPr/>
            <p:nvPr/>
          </p:nvSpPr>
          <p:spPr>
            <a:xfrm>
              <a:off x="640686" y="1855294"/>
              <a:ext cx="2520000" cy="540000"/>
            </a:xfrm>
            <a:prstGeom prst="rect">
              <a:avLst/>
            </a:prstGeom>
            <a:solidFill>
              <a:srgbClr val="0040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硬件组成</a:t>
              </a:r>
              <a:endParaRPr lang="en-US" altLang="zh-CN" sz="2000" b="1" dirty="0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44EF16E-C49A-4F63-9D5F-E1606876E262}"/>
              </a:ext>
            </a:extLst>
          </p:cNvPr>
          <p:cNvGrpSpPr/>
          <p:nvPr/>
        </p:nvGrpSpPr>
        <p:grpSpPr>
          <a:xfrm>
            <a:off x="3435960" y="1855294"/>
            <a:ext cx="2520000" cy="3960001"/>
            <a:chOff x="3490322" y="1855294"/>
            <a:chExt cx="2520000" cy="396000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9A13DBD-7AF5-4DBA-95BA-843F70269301}"/>
                </a:ext>
              </a:extLst>
            </p:cNvPr>
            <p:cNvSpPr/>
            <p:nvPr/>
          </p:nvSpPr>
          <p:spPr>
            <a:xfrm>
              <a:off x="3490322" y="1855295"/>
              <a:ext cx="252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</a:t>
              </a:r>
              <a:r>
                <a:rPr lang="en-US" altLang="zh-CN" sz="24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mqtt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作为远程传输，自定义指令集。主板接受网络传输的指令后执行对应动作。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98A9509-901C-4C76-8A04-34418F492BBD}"/>
                </a:ext>
              </a:extLst>
            </p:cNvPr>
            <p:cNvSpPr/>
            <p:nvPr/>
          </p:nvSpPr>
          <p:spPr>
            <a:xfrm>
              <a:off x="3490322" y="1855294"/>
              <a:ext cx="2520000" cy="540000"/>
            </a:xfrm>
            <a:prstGeom prst="rect">
              <a:avLst/>
            </a:prstGeom>
            <a:solidFill>
              <a:srgbClr val="1A5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软件实现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29B543D-9664-4800-B404-769A90AD0995}"/>
              </a:ext>
            </a:extLst>
          </p:cNvPr>
          <p:cNvGrpSpPr/>
          <p:nvPr/>
        </p:nvGrpSpPr>
        <p:grpSpPr>
          <a:xfrm>
            <a:off x="6237908" y="1855294"/>
            <a:ext cx="2520000" cy="3960001"/>
            <a:chOff x="6237908" y="1855294"/>
            <a:chExt cx="2520000" cy="396000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0EF7CCB-EDD9-4FE8-B6E9-9EBF8EEB017A}"/>
                </a:ext>
              </a:extLst>
            </p:cNvPr>
            <p:cNvSpPr/>
            <p:nvPr/>
          </p:nvSpPr>
          <p:spPr>
            <a:xfrm>
              <a:off x="6237908" y="1855295"/>
              <a:ext cx="252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A982F86-F0B0-4CBE-88B5-B96E7ECD96E3}"/>
                </a:ext>
              </a:extLst>
            </p:cNvPr>
            <p:cNvSpPr/>
            <p:nvPr/>
          </p:nvSpPr>
          <p:spPr>
            <a:xfrm>
              <a:off x="6237908" y="1855294"/>
              <a:ext cx="2520000" cy="180000"/>
            </a:xfrm>
            <a:prstGeom prst="rect">
              <a:avLst/>
            </a:prstGeom>
            <a:solidFill>
              <a:srgbClr val="33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287AFAB-338A-44A7-9F8F-16B5E9EC52A7}"/>
              </a:ext>
            </a:extLst>
          </p:cNvPr>
          <p:cNvSpPr/>
          <p:nvPr/>
        </p:nvSpPr>
        <p:spPr>
          <a:xfrm>
            <a:off x="9026509" y="1855294"/>
            <a:ext cx="2520000" cy="396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可应用场景广泛，小巧便携，成本低廉。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A9D2E19-07F0-4964-9440-AD3FEB2302A4}"/>
              </a:ext>
            </a:extLst>
          </p:cNvPr>
          <p:cNvGrpSpPr/>
          <p:nvPr/>
        </p:nvGrpSpPr>
        <p:grpSpPr>
          <a:xfrm>
            <a:off x="6231234" y="1855294"/>
            <a:ext cx="2520000" cy="3960001"/>
            <a:chOff x="6237908" y="1855294"/>
            <a:chExt cx="2520000" cy="396000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62CE6F1-133C-44C2-946E-A3C1462EF9F0}"/>
                </a:ext>
              </a:extLst>
            </p:cNvPr>
            <p:cNvSpPr/>
            <p:nvPr/>
          </p:nvSpPr>
          <p:spPr>
            <a:xfrm>
              <a:off x="6237908" y="1855295"/>
              <a:ext cx="2520000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空调的升温和降温部分存在实际性不足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66C9EB9-A450-4161-9F9A-1BB57490621E}"/>
                </a:ext>
              </a:extLst>
            </p:cNvPr>
            <p:cNvSpPr/>
            <p:nvPr/>
          </p:nvSpPr>
          <p:spPr>
            <a:xfrm>
              <a:off x="6237908" y="1855294"/>
              <a:ext cx="2520000" cy="540000"/>
            </a:xfrm>
            <a:prstGeom prst="rect">
              <a:avLst/>
            </a:prstGeom>
            <a:solidFill>
              <a:srgbClr val="33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不足批判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9E9B370C-BEB6-44C7-8F90-2BA34E45C727}"/>
              </a:ext>
            </a:extLst>
          </p:cNvPr>
          <p:cNvSpPr/>
          <p:nvPr/>
        </p:nvSpPr>
        <p:spPr>
          <a:xfrm>
            <a:off x="9026509" y="1855293"/>
            <a:ext cx="2520000" cy="540000"/>
          </a:xfrm>
          <a:prstGeom prst="rect">
            <a:avLst/>
          </a:prstGeom>
          <a:solidFill>
            <a:srgbClr val="4D79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项目优点</a:t>
            </a:r>
          </a:p>
        </p:txBody>
      </p:sp>
      <p:sp>
        <p:nvSpPr>
          <p:cNvPr id="47" name="灯片编号占位符 1">
            <a:extLst>
              <a:ext uri="{FF2B5EF4-FFF2-40B4-BE49-F238E27FC236}">
                <a16:creationId xmlns:a16="http://schemas.microsoft.com/office/drawing/2014/main" id="{68590A39-3F5C-4BF1-BC5C-DE2BA6DAF5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7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F71919BD-D4D1-4473-9C52-DAB976DB53FE}"/>
              </a:ext>
            </a:extLst>
          </p:cNvPr>
          <p:cNvGrpSpPr/>
          <p:nvPr/>
        </p:nvGrpSpPr>
        <p:grpSpPr>
          <a:xfrm>
            <a:off x="1920593" y="1779352"/>
            <a:ext cx="8260682" cy="4198271"/>
            <a:chOff x="1289438" y="2139116"/>
            <a:chExt cx="6233209" cy="3167862"/>
          </a:xfrm>
          <a:solidFill>
            <a:srgbClr val="05449A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D323CCA-17DF-4A21-96C1-EA994E886122}"/>
                </a:ext>
              </a:extLst>
            </p:cNvPr>
            <p:cNvGrpSpPr/>
            <p:nvPr/>
          </p:nvGrpSpPr>
          <p:grpSpPr>
            <a:xfrm>
              <a:off x="1289438" y="2139116"/>
              <a:ext cx="6233209" cy="3167862"/>
              <a:chOff x="1290299" y="2267260"/>
              <a:chExt cx="6233209" cy="3167862"/>
            </a:xfrm>
            <a:grpFill/>
          </p:grpSpPr>
          <p:sp>
            <p:nvSpPr>
              <p:cNvPr id="24" name="矩形: 剪去单角 444">
                <a:extLst>
                  <a:ext uri="{FF2B5EF4-FFF2-40B4-BE49-F238E27FC236}">
                    <a16:creationId xmlns:a16="http://schemas.microsoft.com/office/drawing/2014/main" id="{DDB2CB12-7430-4E8A-A3FA-F539E40104A6}"/>
                  </a:ext>
                </a:extLst>
              </p:cNvPr>
              <p:cNvSpPr/>
              <p:nvPr/>
            </p:nvSpPr>
            <p:spPr>
              <a:xfrm>
                <a:off x="4670214" y="2267260"/>
                <a:ext cx="2853292" cy="3161547"/>
              </a:xfrm>
              <a:prstGeom prst="snip1Rect">
                <a:avLst>
                  <a:gd name="adj" fmla="val 29383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 b="1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4233BE5E-E07C-4D16-85C4-3A4EA75F7787}"/>
                  </a:ext>
                </a:extLst>
              </p:cNvPr>
              <p:cNvSpPr/>
              <p:nvPr/>
            </p:nvSpPr>
            <p:spPr>
              <a:xfrm>
                <a:off x="5350361" y="5311958"/>
                <a:ext cx="2173143" cy="123164"/>
              </a:xfrm>
              <a:prstGeom prst="rect">
                <a:avLst/>
              </a:pr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6" name="任意多边形: 形状 445">
                <a:extLst>
                  <a:ext uri="{FF2B5EF4-FFF2-40B4-BE49-F238E27FC236}">
                    <a16:creationId xmlns:a16="http://schemas.microsoft.com/office/drawing/2014/main" id="{6FE8F85B-AD2A-4062-B400-DDB3E22A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3635" y="2267260"/>
                <a:ext cx="719873" cy="719873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36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27" name="矩形: 剪去单角 437">
                <a:extLst>
                  <a:ext uri="{FF2B5EF4-FFF2-40B4-BE49-F238E27FC236}">
                    <a16:creationId xmlns:a16="http://schemas.microsoft.com/office/drawing/2014/main" id="{814FE069-A41C-4A4A-BA85-1B0E77345D4F}"/>
                  </a:ext>
                </a:extLst>
              </p:cNvPr>
              <p:cNvSpPr/>
              <p:nvPr/>
            </p:nvSpPr>
            <p:spPr>
              <a:xfrm>
                <a:off x="1358313" y="2267260"/>
                <a:ext cx="2853292" cy="3161547"/>
              </a:xfrm>
              <a:prstGeom prst="snip1Rect">
                <a:avLst>
                  <a:gd name="adj" fmla="val 29383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82EDAF0-94BE-423E-B009-3B1D2B77E708}"/>
                  </a:ext>
                </a:extLst>
              </p:cNvPr>
              <p:cNvSpPr/>
              <p:nvPr/>
            </p:nvSpPr>
            <p:spPr>
              <a:xfrm>
                <a:off x="2038463" y="5311958"/>
                <a:ext cx="2173143" cy="116849"/>
              </a:xfrm>
              <a:prstGeom prst="rect">
                <a:avLst/>
              </a:pr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2400"/>
              </a:p>
            </p:txBody>
          </p:sp>
          <p:sp>
            <p:nvSpPr>
              <p:cNvPr id="29" name="任意多边形: 形状 438">
                <a:extLst>
                  <a:ext uri="{FF2B5EF4-FFF2-40B4-BE49-F238E27FC236}">
                    <a16:creationId xmlns:a16="http://schemas.microsoft.com/office/drawing/2014/main" id="{561C159E-F5CD-478F-8ADD-F94E6C740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1734" y="2267260"/>
                <a:ext cx="719873" cy="719873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grpFill/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ko-KR" sz="3600" b="1">
                    <a:solidFill>
                      <a:schemeClr val="bg1"/>
                    </a:solidFill>
                  </a:rPr>
                  <a:t>1</a:t>
                </a:r>
                <a:endParaRPr lang="en-US" altLang="ko-KR" sz="3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BA07BE7-F542-4490-9FEE-1A75CCD5A106}"/>
                  </a:ext>
                </a:extLst>
              </p:cNvPr>
              <p:cNvSpPr txBox="1"/>
              <p:nvPr/>
            </p:nvSpPr>
            <p:spPr>
              <a:xfrm>
                <a:off x="1290299" y="2592330"/>
                <a:ext cx="2496786" cy="1695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硬件部分</a:t>
                </a:r>
                <a:endPara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将灯带更换为舵机，增加机械结构，真正符合设计的应用场景</a:t>
                </a:r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F0A6DC7-84EF-4B78-AF61-E280D8F3D915}"/>
                </a:ext>
              </a:extLst>
            </p:cNvPr>
            <p:cNvSpPr/>
            <p:nvPr/>
          </p:nvSpPr>
          <p:spPr>
            <a:xfrm>
              <a:off x="4561885" y="2464186"/>
              <a:ext cx="2715519" cy="13701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软件部分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改变发送模式；</a:t>
              </a:r>
              <a:endPara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增加内部判断，解决现有问题。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40DE6412-7105-4529-A8B5-0009CE517053}"/>
              </a:ext>
            </a:extLst>
          </p:cNvPr>
          <p:cNvSpPr txBox="1"/>
          <p:nvPr/>
        </p:nvSpPr>
        <p:spPr>
          <a:xfrm>
            <a:off x="783144" y="84871"/>
            <a:ext cx="713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项目展望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1304F0-CC34-40AE-8BD8-7150D0C4E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 sz="1800" dirty="0">
              <a:solidFill>
                <a:srgbClr val="004098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97750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209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173</Words>
  <Application>Microsoft Office PowerPoint</Application>
  <PresentationFormat>宽屏</PresentationFormat>
  <Paragraphs>47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等线</vt:lpstr>
      <vt:lpstr>等线 Light</vt:lpstr>
      <vt:lpstr>微软雅黑</vt:lpstr>
      <vt:lpstr>Arial</vt:lpstr>
      <vt:lpstr>Arial Rounded MT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卓轩 李</dc:creator>
  <cp:lastModifiedBy>卓轩 李</cp:lastModifiedBy>
  <cp:revision>1</cp:revision>
  <dcterms:created xsi:type="dcterms:W3CDTF">2023-12-19T10:58:40Z</dcterms:created>
  <dcterms:modified xsi:type="dcterms:W3CDTF">2023-12-19T11:18:46Z</dcterms:modified>
</cp:coreProperties>
</file>